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77" r:id="rId2"/>
    <p:sldId id="261" r:id="rId3"/>
    <p:sldId id="280" r:id="rId4"/>
    <p:sldId id="281" r:id="rId5"/>
    <p:sldId id="283" r:id="rId6"/>
    <p:sldId id="285" r:id="rId7"/>
    <p:sldId id="284" r:id="rId8"/>
    <p:sldId id="28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9299F9-9DFA-485F-9957-19AEA929F013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4854C-5E5E-4EAC-AB44-98CA5B823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75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14854C-5E5E-4EAC-AB44-98CA5B823E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84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1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6F61-256E-437A-A378-369B67FB2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FD2B9D-D6A5-478E-BDD3-3C0B28300F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7EC1E0-9196-48A8-BC57-B496E90F3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66ACD-992F-4AA2-9030-A1E79172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10E94-9F12-4E5C-9062-62447D50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32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782DA-6FFC-4D41-A962-B278E497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8ED45-A7D9-4362-9AAD-C4F748EA9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20715-FA2F-4441-B724-3E581D7A9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1BA33-6F11-4973-A72E-4CE6DDD5F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32681-753F-4D7D-A2BF-07662CD9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6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C3A6A-C8BA-454B-B741-FFAB1A9FD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2F517-A561-4E46-A345-4C154C0BD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11412-FEB3-43CA-94BE-F613648A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E3C7E-6D67-498B-B1D0-F4C8CB6E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E5AA1-662C-44D0-8476-DC6CA261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03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C925-1977-4ADC-91AB-6F11F417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25C32-619A-41EA-87F2-31DC0D71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53ADF-EAF8-4AE0-A8DE-56A7D399C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EBD73-F623-4A32-9175-8BF173DC6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33390-BB4C-448B-9C5E-840BC708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2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D1C7D-780C-4178-B21A-F16F3F64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8391F-9E9A-48AF-8E29-74690524E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FB88A-B635-4F2B-9B3D-39EE3586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2EAFC-1E34-46BB-B962-E274A2E8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DDA08-5B7E-428F-937E-CA591EDCA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F111-B741-46C5-B97D-E15EF958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3A27A-A890-4C75-BCCB-D6EE38685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D1602-EA16-4D6B-8CB4-416FAF702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F118B-110A-4D7C-BF29-A614978AB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54FFA-35F5-450B-8535-6DA79824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36039-4EE1-4DDD-88A3-42743268D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7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DB0A1-03D4-44BE-A8A3-50B7D17A0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7E5FC-72CC-4ABA-BD6A-B3B93B9C81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43CDFA-C0DE-4E9F-BC5B-CD9BFE6E0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03121-0203-4005-BF03-CF9E15B09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85B91-30F7-4DBE-BE94-A6FDB46B77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362B84-AFF6-4725-9EFA-8F0ECB42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5E7FC-E0B3-492F-8877-DDC45FAD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92501-F765-4891-929B-19D6F4168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07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B3CB-D9B1-4F09-8349-0A43169A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67E5D-5708-495B-9D05-D960AD5C8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06F67-CC6A-449E-A50F-72F1F9644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4BF291-FE4C-46F4-A135-07817082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1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97F09-B5BB-44ED-9F50-E3AA14FB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47763-CB8A-4664-B739-0618A93BE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3532B-4002-472C-ACC0-75E5413B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0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F2DE4-ED8A-4148-9A6F-2ADBD2E57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12056-92E4-4BC9-86D8-89BF628DC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57AD6-C7D1-4E54-B340-73D50F5A7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EDE06-1BB0-47C0-A2DD-C1C2CE27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30ACA8-8E0A-4CC5-A88B-54F0AC17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5158B-52ED-46F8-8F1F-72F18D42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4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3A952-CFB4-40D3-BBF2-7FDBD1981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EB4DD-6105-47AD-97BD-716857056F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C301D5-F019-4DA6-8EBB-91BFF9B9B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19D49-007E-4791-ACEE-D8DD5C10E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53FBC-DCFA-4C43-9794-6A9EE5E7D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0AD99-32E0-4ACF-B4CE-18FE0593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27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8049C6-A1C0-4D0B-9989-B2D685EFF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C22176-46A3-46DA-A4A8-539757377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E7924-B6B2-45FE-A222-BBBA037546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1DB9AF-89A6-4B53-A88C-73E93BBC7EFF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023F8-AECA-4FB5-A698-50497ABC83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0D73C-62F8-480C-9584-21B6EE7EE2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AEDD2B-B93F-4A00-880F-645233219D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06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D66F-7E94-43D8-8059-2B283308F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Examining the variation between healthy and cancer patient plasma via PANORAMA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477CF5-FE83-49C3-8F6A-80D63AEB22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9621" y="5082494"/>
            <a:ext cx="9144000" cy="910585"/>
          </a:xfrm>
        </p:spPr>
        <p:txBody>
          <a:bodyPr/>
          <a:lstStyle/>
          <a:p>
            <a:r>
              <a:rPr lang="en-US" dirty="0"/>
              <a:t>Pres. by Nareg Ohannesian</a:t>
            </a:r>
          </a:p>
          <a:p>
            <a:r>
              <a:rPr lang="en-US" dirty="0"/>
              <a:t>6-10-2021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211D12-54B5-4572-96E9-11FCD810E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95" t="4407" r="54922" b="4101"/>
          <a:stretch/>
        </p:blipFill>
        <p:spPr>
          <a:xfrm>
            <a:off x="8007476" y="2636496"/>
            <a:ext cx="3877635" cy="3852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0483EB-17D2-4853-9856-11A027853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83" t="4090" r="54868" b="4053"/>
          <a:stretch/>
        </p:blipFill>
        <p:spPr>
          <a:xfrm>
            <a:off x="4097001" y="2636496"/>
            <a:ext cx="3857939" cy="38520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EC1046-37B8-4326-A573-79C587EC9B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2" t="4340" r="54903" b="4283"/>
          <a:stretch/>
        </p:blipFill>
        <p:spPr>
          <a:xfrm>
            <a:off x="85237" y="2636497"/>
            <a:ext cx="3881609" cy="38520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D0E7-0B1A-465D-8715-D2694028CB2D}"/>
              </a:ext>
            </a:extLst>
          </p:cNvPr>
          <p:cNvCxnSpPr>
            <a:cxnSpLocks/>
          </p:cNvCxnSpPr>
          <p:nvPr/>
        </p:nvCxnSpPr>
        <p:spPr>
          <a:xfrm>
            <a:off x="11317624" y="6398596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02F7BF-9CD3-4D6F-B6D0-8233440B6FDE}"/>
              </a:ext>
            </a:extLst>
          </p:cNvPr>
          <p:cNvSpPr txBox="1"/>
          <p:nvPr/>
        </p:nvSpPr>
        <p:spPr>
          <a:xfrm>
            <a:off x="8094999" y="1425893"/>
            <a:ext cx="3189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 (1.12 ± 0.035)</a:t>
            </a:r>
          </a:p>
          <a:p>
            <a:r>
              <a:rPr lang="en-US" dirty="0"/>
              <a:t>Time: 60 min wash</a:t>
            </a:r>
          </a:p>
          <a:p>
            <a:r>
              <a:rPr lang="en-US" dirty="0"/>
              <a:t>Count: 72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BB10D-9DF8-4545-980C-26B0C9BB22C9}"/>
              </a:ext>
            </a:extLst>
          </p:cNvPr>
          <p:cNvSpPr txBox="1"/>
          <p:nvPr/>
        </p:nvSpPr>
        <p:spPr>
          <a:xfrm>
            <a:off x="85237" y="169068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30 min</a:t>
            </a:r>
          </a:p>
          <a:p>
            <a:r>
              <a:rPr lang="en-US" dirty="0"/>
              <a:t>Count:  208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45FF8-9C80-4CCD-ADE0-41A86CAC90D0}"/>
              </a:ext>
            </a:extLst>
          </p:cNvPr>
          <p:cNvSpPr txBox="1"/>
          <p:nvPr/>
        </p:nvSpPr>
        <p:spPr>
          <a:xfrm>
            <a:off x="4149537" y="1425893"/>
            <a:ext cx="2765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 (1.17 ± 0.08)</a:t>
            </a:r>
          </a:p>
          <a:p>
            <a:r>
              <a:rPr lang="en-US" dirty="0"/>
              <a:t>Time: 60 min</a:t>
            </a:r>
          </a:p>
          <a:p>
            <a:r>
              <a:rPr lang="en-US" dirty="0"/>
              <a:t>Count: 460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B47AB-773C-4C65-9171-54780F13BEBF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3655B17-8EAC-4DD5-834C-1F7041E5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962A at different times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FD858F-2DCD-49F1-8125-B6B71F2B90F2}"/>
              </a:ext>
            </a:extLst>
          </p:cNvPr>
          <p:cNvCxnSpPr>
            <a:cxnSpLocks/>
          </p:cNvCxnSpPr>
          <p:nvPr/>
        </p:nvCxnSpPr>
        <p:spPr>
          <a:xfrm>
            <a:off x="7337925" y="6396392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90DE7A-B1C0-4073-8C8C-84DA0C47E359}"/>
              </a:ext>
            </a:extLst>
          </p:cNvPr>
          <p:cNvCxnSpPr>
            <a:cxnSpLocks/>
          </p:cNvCxnSpPr>
          <p:nvPr/>
        </p:nvCxnSpPr>
        <p:spPr>
          <a:xfrm>
            <a:off x="3383299" y="6396392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6492B3B-ECBF-4DF6-B034-32926382AA10}"/>
              </a:ext>
            </a:extLst>
          </p:cNvPr>
          <p:cNvSpPr txBox="1"/>
          <p:nvPr/>
        </p:nvSpPr>
        <p:spPr>
          <a:xfrm>
            <a:off x="95639" y="6488668"/>
            <a:ext cx="47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16 % of detected particles captured after wash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11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68C7-464E-43E4-A8A2-3207834F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PANORAMA of plasma sample 830A at different times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CF6EA-B0F8-4560-9367-AA773D4EB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59" t="4166" r="54199" b="3994"/>
          <a:stretch/>
        </p:blipFill>
        <p:spPr>
          <a:xfrm>
            <a:off x="4114659" y="2609701"/>
            <a:ext cx="3781285" cy="3612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5D8B85-BBC8-4371-B256-19B328F9A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5" t="4167" r="54192" b="3935"/>
          <a:stretch/>
        </p:blipFill>
        <p:spPr>
          <a:xfrm>
            <a:off x="226496" y="2609701"/>
            <a:ext cx="3781285" cy="3617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210713-3C51-49EA-BEBA-6767A09EBF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378" t="4166" r="54258" b="4051"/>
          <a:stretch/>
        </p:blipFill>
        <p:spPr>
          <a:xfrm>
            <a:off x="8019772" y="2609701"/>
            <a:ext cx="3781285" cy="3619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2A2A1B-AB45-4321-B9A8-DB39FB1B6363}"/>
              </a:ext>
            </a:extLst>
          </p:cNvPr>
          <p:cNvSpPr txBox="1"/>
          <p:nvPr/>
        </p:nvSpPr>
        <p:spPr>
          <a:xfrm>
            <a:off x="7973446" y="169068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60 min</a:t>
            </a:r>
          </a:p>
          <a:p>
            <a:r>
              <a:rPr lang="en-US" dirty="0"/>
              <a:t>Count:  767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7BAC0-4322-4C4B-AA11-60D56E216A46}"/>
              </a:ext>
            </a:extLst>
          </p:cNvPr>
          <p:cNvSpPr txBox="1"/>
          <p:nvPr/>
        </p:nvSpPr>
        <p:spPr>
          <a:xfrm>
            <a:off x="218300" y="169068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15 min</a:t>
            </a:r>
          </a:p>
          <a:p>
            <a:r>
              <a:rPr lang="en-US" dirty="0"/>
              <a:t>Count:  160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73004-CA8E-469E-89BA-5CD1CD36D5B0}"/>
              </a:ext>
            </a:extLst>
          </p:cNvPr>
          <p:cNvSpPr txBox="1"/>
          <p:nvPr/>
        </p:nvSpPr>
        <p:spPr>
          <a:xfrm>
            <a:off x="4082244" y="169507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30 min</a:t>
            </a:r>
          </a:p>
          <a:p>
            <a:r>
              <a:rPr lang="en-US" dirty="0"/>
              <a:t>Count:  530</a:t>
            </a:r>
          </a:p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D36C6F-A8A4-4D1F-875E-D02D549623BC}"/>
              </a:ext>
            </a:extLst>
          </p:cNvPr>
          <p:cNvCxnSpPr>
            <a:cxnSpLocks/>
          </p:cNvCxnSpPr>
          <p:nvPr/>
        </p:nvCxnSpPr>
        <p:spPr>
          <a:xfrm>
            <a:off x="3616381" y="6087005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F01A56-C1A9-4012-BF54-CDCDC41BB4BE}"/>
              </a:ext>
            </a:extLst>
          </p:cNvPr>
          <p:cNvCxnSpPr>
            <a:cxnSpLocks/>
          </p:cNvCxnSpPr>
          <p:nvPr/>
        </p:nvCxnSpPr>
        <p:spPr>
          <a:xfrm>
            <a:off x="7487737" y="6093844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7D174-652F-43C7-B64E-55E04E283ECE}"/>
              </a:ext>
            </a:extLst>
          </p:cNvPr>
          <p:cNvCxnSpPr>
            <a:cxnSpLocks/>
          </p:cNvCxnSpPr>
          <p:nvPr/>
        </p:nvCxnSpPr>
        <p:spPr>
          <a:xfrm>
            <a:off x="11353800" y="610068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60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1DCA1-3093-4EC5-9765-5CC41762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b="1" dirty="0"/>
              <a:t>PANORAMA of plasma sample 830A at different times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EECE8-3502-4684-9C6F-9C12A1E79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78" t="4166" r="54258" b="4051"/>
          <a:stretch/>
        </p:blipFill>
        <p:spPr>
          <a:xfrm>
            <a:off x="2069956" y="2692829"/>
            <a:ext cx="3781285" cy="3619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3B398-7A02-4E0E-AC77-E2FAC9624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9" t="4110" r="54238" b="3992"/>
          <a:stretch/>
        </p:blipFill>
        <p:spPr>
          <a:xfrm>
            <a:off x="6096000" y="2692830"/>
            <a:ext cx="3781285" cy="3621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5775C-280B-45A5-8690-8461A8079702}"/>
              </a:ext>
            </a:extLst>
          </p:cNvPr>
          <p:cNvSpPr txBox="1"/>
          <p:nvPr/>
        </p:nvSpPr>
        <p:spPr>
          <a:xfrm>
            <a:off x="1985289" y="1821316"/>
            <a:ext cx="3311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(1.11 ± 0.045) </a:t>
            </a:r>
          </a:p>
          <a:p>
            <a:r>
              <a:rPr lang="en-US" dirty="0"/>
              <a:t>Time: 60 min</a:t>
            </a:r>
          </a:p>
          <a:p>
            <a:r>
              <a:rPr lang="en-US" dirty="0"/>
              <a:t>Count:  767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8C345-2D79-44C6-815C-032735968D52}"/>
              </a:ext>
            </a:extLst>
          </p:cNvPr>
          <p:cNvSpPr txBox="1"/>
          <p:nvPr/>
        </p:nvSpPr>
        <p:spPr>
          <a:xfrm>
            <a:off x="6096000" y="1821315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(1.10 ± 0.035) </a:t>
            </a:r>
          </a:p>
          <a:p>
            <a:r>
              <a:rPr lang="en-US" dirty="0"/>
              <a:t>Time: 60 min wash</a:t>
            </a:r>
          </a:p>
          <a:p>
            <a:r>
              <a:rPr lang="en-US" dirty="0"/>
              <a:t>Count:  283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C465A2-0B60-498B-A30C-2FDEC3B567E5}"/>
              </a:ext>
            </a:extLst>
          </p:cNvPr>
          <p:cNvSpPr txBox="1"/>
          <p:nvPr/>
        </p:nvSpPr>
        <p:spPr>
          <a:xfrm>
            <a:off x="3190201" y="6411835"/>
            <a:ext cx="47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36 % of detected particles captured after wash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054357-81BA-4099-99BA-AE4CFC901C84}"/>
              </a:ext>
            </a:extLst>
          </p:cNvPr>
          <p:cNvCxnSpPr>
            <a:cxnSpLocks/>
          </p:cNvCxnSpPr>
          <p:nvPr/>
        </p:nvCxnSpPr>
        <p:spPr>
          <a:xfrm>
            <a:off x="5468931" y="6200177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C688EB-90BA-4E8E-86FD-02EF6BFA44EA}"/>
              </a:ext>
            </a:extLst>
          </p:cNvPr>
          <p:cNvCxnSpPr>
            <a:cxnSpLocks/>
          </p:cNvCxnSpPr>
          <p:nvPr/>
        </p:nvCxnSpPr>
        <p:spPr>
          <a:xfrm>
            <a:off x="9494666" y="6200177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93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FDB4A4-DD2A-4B04-803A-4DCC5B703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73" t="4790" r="55195" b="3959"/>
          <a:stretch/>
        </p:blipFill>
        <p:spPr>
          <a:xfrm>
            <a:off x="8003268" y="2568129"/>
            <a:ext cx="3734061" cy="3791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2EC60B-7CEA-42EE-9694-D5BF1FF50F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55" t="4457" r="55118" b="3877"/>
          <a:stretch/>
        </p:blipFill>
        <p:spPr>
          <a:xfrm>
            <a:off x="127179" y="2574023"/>
            <a:ext cx="3741053" cy="37913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82E595-B581-4072-BF3D-6D9B201303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36" t="4397" r="55302" b="4282"/>
          <a:stretch/>
        </p:blipFill>
        <p:spPr>
          <a:xfrm>
            <a:off x="4055987" y="2564737"/>
            <a:ext cx="3741053" cy="379761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D0E7-0B1A-465D-8715-D2694028CB2D}"/>
              </a:ext>
            </a:extLst>
          </p:cNvPr>
          <p:cNvCxnSpPr>
            <a:cxnSpLocks/>
          </p:cNvCxnSpPr>
          <p:nvPr/>
        </p:nvCxnSpPr>
        <p:spPr>
          <a:xfrm>
            <a:off x="8094999" y="6256079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02F7BF-9CD3-4D6F-B6D0-8233440B6FDE}"/>
              </a:ext>
            </a:extLst>
          </p:cNvPr>
          <p:cNvSpPr txBox="1"/>
          <p:nvPr/>
        </p:nvSpPr>
        <p:spPr>
          <a:xfrm>
            <a:off x="8094999" y="1425893"/>
            <a:ext cx="3189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 (1.13 ± 0.035)</a:t>
            </a:r>
          </a:p>
          <a:p>
            <a:r>
              <a:rPr lang="en-US" dirty="0"/>
              <a:t>Time: 60 min wash</a:t>
            </a:r>
          </a:p>
          <a:p>
            <a:r>
              <a:rPr lang="en-US" dirty="0"/>
              <a:t>Count: 18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BB10D-9DF8-4545-980C-26B0C9BB22C9}"/>
              </a:ext>
            </a:extLst>
          </p:cNvPr>
          <p:cNvSpPr txBox="1"/>
          <p:nvPr/>
        </p:nvSpPr>
        <p:spPr>
          <a:xfrm>
            <a:off x="85237" y="169068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45 min</a:t>
            </a:r>
          </a:p>
          <a:p>
            <a:r>
              <a:rPr lang="en-US" dirty="0"/>
              <a:t>Count:  52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45FF8-9C80-4CCD-ADE0-41A86CAC90D0}"/>
              </a:ext>
            </a:extLst>
          </p:cNvPr>
          <p:cNvSpPr txBox="1"/>
          <p:nvPr/>
        </p:nvSpPr>
        <p:spPr>
          <a:xfrm>
            <a:off x="4149537" y="1425893"/>
            <a:ext cx="2765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 </a:t>
            </a:r>
          </a:p>
          <a:p>
            <a:r>
              <a:rPr lang="en-US" dirty="0"/>
              <a:t>Time: 60 min</a:t>
            </a:r>
          </a:p>
          <a:p>
            <a:r>
              <a:rPr lang="en-US" dirty="0"/>
              <a:t>Count: 76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B47AB-773C-4C65-9171-54780F13BEBF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3655B17-8EAC-4DD5-834C-1F7041E5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HCR 55 at different times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BFD858F-2DCD-49F1-8125-B6B71F2B90F2}"/>
              </a:ext>
            </a:extLst>
          </p:cNvPr>
          <p:cNvCxnSpPr>
            <a:cxnSpLocks/>
          </p:cNvCxnSpPr>
          <p:nvPr/>
        </p:nvCxnSpPr>
        <p:spPr>
          <a:xfrm>
            <a:off x="4149537" y="6256079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690DE7A-B1C0-4073-8C8C-84DA0C47E359}"/>
              </a:ext>
            </a:extLst>
          </p:cNvPr>
          <p:cNvCxnSpPr>
            <a:cxnSpLocks/>
          </p:cNvCxnSpPr>
          <p:nvPr/>
        </p:nvCxnSpPr>
        <p:spPr>
          <a:xfrm>
            <a:off x="224463" y="6242013"/>
            <a:ext cx="388601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6492B3B-ECBF-4DF6-B034-32926382AA10}"/>
              </a:ext>
            </a:extLst>
          </p:cNvPr>
          <p:cNvSpPr txBox="1"/>
          <p:nvPr/>
        </p:nvSpPr>
        <p:spPr>
          <a:xfrm>
            <a:off x="224463" y="6485731"/>
            <a:ext cx="6425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23 % of detected particles captured after wash (Previously 16%)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733CD-C4B7-4F2A-81A7-55D9482C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information of Captured particles from HCR 55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6C6AE7-7E19-4372-BA08-924E29C68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9" t="17013" r="54746" b="10546"/>
          <a:stretch/>
        </p:blipFill>
        <p:spPr>
          <a:xfrm>
            <a:off x="2386738" y="1916723"/>
            <a:ext cx="6152827" cy="477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5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5E4CE-18F1-4024-924C-27720D72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037"/>
            <a:ext cx="10515600" cy="646332"/>
          </a:xfrm>
        </p:spPr>
        <p:txBody>
          <a:bodyPr>
            <a:normAutofit fontScale="90000"/>
          </a:bodyPr>
          <a:lstStyle/>
          <a:p>
            <a:r>
              <a:rPr lang="en-US" dirty="0"/>
              <a:t>Videos: plasma samples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B9BA21-D058-4439-B009-352519C0489D}"/>
              </a:ext>
            </a:extLst>
          </p:cNvPr>
          <p:cNvCxnSpPr>
            <a:cxnSpLocks/>
          </p:cNvCxnSpPr>
          <p:nvPr/>
        </p:nvCxnSpPr>
        <p:spPr>
          <a:xfrm>
            <a:off x="4887041" y="5380289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96CC99-CE0F-4447-8C9D-FE96E25BCCBB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AB196-19EF-4BED-A05D-7D91D8BF53F5}"/>
              </a:ext>
            </a:extLst>
          </p:cNvPr>
          <p:cNvSpPr txBox="1"/>
          <p:nvPr/>
        </p:nvSpPr>
        <p:spPr>
          <a:xfrm>
            <a:off x="1584704" y="5538089"/>
            <a:ext cx="479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35 particles roaming around</a:t>
            </a:r>
          </a:p>
          <a:p>
            <a:r>
              <a:rPr lang="en-US" b="1" dirty="0"/>
              <a:t>Particles show from 0.5 to 1 micron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97A192-968E-466D-BDDD-910F0C3B5518}"/>
              </a:ext>
            </a:extLst>
          </p:cNvPr>
          <p:cNvCxnSpPr>
            <a:cxnSpLocks/>
          </p:cNvCxnSpPr>
          <p:nvPr/>
        </p:nvCxnSpPr>
        <p:spPr>
          <a:xfrm>
            <a:off x="8934548" y="5380289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97D05B-E168-49F3-8321-078214E7E6D5}"/>
              </a:ext>
            </a:extLst>
          </p:cNvPr>
          <p:cNvCxnSpPr>
            <a:cxnSpLocks/>
          </p:cNvCxnSpPr>
          <p:nvPr/>
        </p:nvCxnSpPr>
        <p:spPr>
          <a:xfrm>
            <a:off x="11653996" y="5581226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7A69DA1-2FF1-4F47-BC54-4FCCC5C5FBCD}"/>
              </a:ext>
            </a:extLst>
          </p:cNvPr>
          <p:cNvSpPr txBox="1"/>
          <p:nvPr/>
        </p:nvSpPr>
        <p:spPr>
          <a:xfrm>
            <a:off x="5453742" y="5538089"/>
            <a:ext cx="4798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21 particles roaming around</a:t>
            </a:r>
          </a:p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859430-77DB-495F-B64A-D068AAA7DDEB}"/>
              </a:ext>
            </a:extLst>
          </p:cNvPr>
          <p:cNvSpPr/>
          <p:nvPr/>
        </p:nvSpPr>
        <p:spPr>
          <a:xfrm>
            <a:off x="3050857" y="1279426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HCR 55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8B4C60-303B-4BA1-9F13-D350A6AC8791}"/>
              </a:ext>
            </a:extLst>
          </p:cNvPr>
          <p:cNvSpPr/>
          <p:nvPr/>
        </p:nvSpPr>
        <p:spPr>
          <a:xfrm>
            <a:off x="6967735" y="1245652"/>
            <a:ext cx="1000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HCR 153</a:t>
            </a:r>
          </a:p>
        </p:txBody>
      </p:sp>
      <p:pic>
        <p:nvPicPr>
          <p:cNvPr id="3" name="video Result of hcr 55  45 min  20">
            <a:hlinkClick r:id="" action="ppaction://media"/>
            <a:extLst>
              <a:ext uri="{FF2B5EF4-FFF2-40B4-BE49-F238E27FC236}">
                <a16:creationId xmlns:a16="http://schemas.microsoft.com/office/drawing/2014/main" id="{6D6BEAB5-0155-4767-A488-4F6F6B251E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6739" y="1580225"/>
            <a:ext cx="3917131" cy="3957864"/>
          </a:xfrm>
          <a:prstGeom prst="rect">
            <a:avLst/>
          </a:prstGeom>
        </p:spPr>
      </p:pic>
      <p:pic>
        <p:nvPicPr>
          <p:cNvPr id="4" name="Result of hCR 163 15 min  41">
            <a:hlinkClick r:id="" action="ppaction://media"/>
            <a:extLst>
              <a:ext uri="{FF2B5EF4-FFF2-40B4-BE49-F238E27FC236}">
                <a16:creationId xmlns:a16="http://schemas.microsoft.com/office/drawing/2014/main" id="{E3083F0B-01D2-4107-9F97-B506ADD0C33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91472" y="1580225"/>
            <a:ext cx="3917131" cy="395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2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68A8-AC86-43CC-8EC0-329A68F31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sizing from 830A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31984B-71A8-4420-8525-3F0DB822D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000873"/>
              </p:ext>
            </p:extLst>
          </p:nvPr>
        </p:nvGraphicFramePr>
        <p:xfrm>
          <a:off x="1758462" y="2667219"/>
          <a:ext cx="811653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7864">
                  <a:extLst>
                    <a:ext uri="{9D8B030D-6E8A-4147-A177-3AD203B41FA5}">
                      <a16:colId xmlns:a16="http://schemas.microsoft.com/office/drawing/2014/main" val="189660635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125760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44927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Derived size (nm)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size (nm)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725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3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217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0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630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270</Words>
  <Application>Microsoft Office PowerPoint</Application>
  <PresentationFormat>Widescreen</PresentationFormat>
  <Paragraphs>78</Paragraphs>
  <Slides>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Examining the variation between healthy and cancer patient plasma via PANORAMA</vt:lpstr>
      <vt:lpstr>PANORAMA of plasma sample 962A at different times</vt:lpstr>
      <vt:lpstr>PANORAMA of plasma sample 830A at different times</vt:lpstr>
      <vt:lpstr>PANORAMA of plasma sample 830A at different times</vt:lpstr>
      <vt:lpstr>PANORAMA of plasma sample HCR 55 at different times</vt:lpstr>
      <vt:lpstr>Size information of Captured particles from HCR 55</vt:lpstr>
      <vt:lpstr>Videos: plasma samples</vt:lpstr>
      <vt:lpstr>Particle sizing from 830A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the variation between healthy and cancer patient plasma via PANORAMA</dc:title>
  <dc:creator>nareg ohannesian</dc:creator>
  <cp:lastModifiedBy>Sadman Mallick</cp:lastModifiedBy>
  <cp:revision>34</cp:revision>
  <dcterms:created xsi:type="dcterms:W3CDTF">2021-06-15T18:02:22Z</dcterms:created>
  <dcterms:modified xsi:type="dcterms:W3CDTF">2024-02-25T22:47:19Z</dcterms:modified>
</cp:coreProperties>
</file>